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0" r:id="rId2"/>
    <p:sldMasterId id="2147483711" r:id="rId3"/>
    <p:sldMasterId id="2147483699" r:id="rId4"/>
  </p:sldMasterIdLst>
  <p:notesMasterIdLst>
    <p:notesMasterId r:id="rId27"/>
  </p:notesMasterIdLst>
  <p:handoutMasterIdLst>
    <p:handoutMasterId r:id="rId28"/>
  </p:handoutMasterIdLst>
  <p:sldIdLst>
    <p:sldId id="287" r:id="rId5"/>
    <p:sldId id="328" r:id="rId6"/>
    <p:sldId id="305" r:id="rId7"/>
    <p:sldId id="318" r:id="rId8"/>
    <p:sldId id="315" r:id="rId9"/>
    <p:sldId id="309" r:id="rId10"/>
    <p:sldId id="329" r:id="rId11"/>
    <p:sldId id="319" r:id="rId12"/>
    <p:sldId id="320" r:id="rId13"/>
    <p:sldId id="350" r:id="rId14"/>
    <p:sldId id="323" r:id="rId15"/>
    <p:sldId id="358" r:id="rId16"/>
    <p:sldId id="354" r:id="rId17"/>
    <p:sldId id="355" r:id="rId18"/>
    <p:sldId id="359" r:id="rId19"/>
    <p:sldId id="356" r:id="rId20"/>
    <p:sldId id="357" r:id="rId21"/>
    <p:sldId id="360" r:id="rId22"/>
    <p:sldId id="351" r:id="rId23"/>
    <p:sldId id="353" r:id="rId24"/>
    <p:sldId id="361" r:id="rId25"/>
    <p:sldId id="277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" id="{10834377-FA23-4B67-A1F8-B5CAAE03F6C5}">
          <p14:sldIdLst>
            <p14:sldId id="287"/>
            <p14:sldId id="328"/>
            <p14:sldId id="305"/>
            <p14:sldId id="318"/>
            <p14:sldId id="315"/>
            <p14:sldId id="309"/>
            <p14:sldId id="329"/>
            <p14:sldId id="319"/>
            <p14:sldId id="320"/>
            <p14:sldId id="350"/>
            <p14:sldId id="323"/>
            <p14:sldId id="358"/>
            <p14:sldId id="354"/>
            <p14:sldId id="355"/>
            <p14:sldId id="359"/>
            <p14:sldId id="356"/>
            <p14:sldId id="357"/>
            <p14:sldId id="360"/>
            <p14:sldId id="351"/>
            <p14:sldId id="353"/>
            <p14:sldId id="361"/>
          </p14:sldIdLst>
        </p14:section>
        <p14:section name="结尾页样式" id="{77DA9BBE-6049-4BDC-A248-B8425D3E3B0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5">
          <p15:clr>
            <a:srgbClr val="A4A3A4"/>
          </p15:clr>
        </p15:guide>
        <p15:guide id="2" pos="249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1D5"/>
    <a:srgbClr val="4FADC7"/>
    <a:srgbClr val="FBCAA2"/>
    <a:srgbClr val="393745"/>
    <a:srgbClr val="161616"/>
    <a:srgbClr val="F9BE00"/>
    <a:srgbClr val="FFCC00"/>
    <a:srgbClr val="000000"/>
    <a:srgbClr val="393939"/>
    <a:srgbClr val="454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110" d="100"/>
          <a:sy n="110" d="100"/>
        </p:scale>
        <p:origin x="672" y="67"/>
      </p:cViewPr>
      <p:guideLst>
        <p:guide orient="horz" pos="305"/>
        <p:guide pos="249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04"/>
    </p:cViewPr>
  </p:sorterViewPr>
  <p:notesViewPr>
    <p:cSldViewPr showGuides="1"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1EE9-4655-4DF9-8173-61CB4145C29B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B2553-757C-407B-9EDC-CDE5BF79E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278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74F87-F303-4A22-90CF-162D8E5BC51E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DE870-3665-45B3-8032-A509D6F3DC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1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E870-3665-45B3-8032-A509D6F3DC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3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7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笑脸新标桌面\笑脸新标桌面背景三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" y="3"/>
            <a:ext cx="9143996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等腰三角形 2"/>
          <p:cNvSpPr/>
          <p:nvPr userDrawn="1"/>
        </p:nvSpPr>
        <p:spPr>
          <a:xfrm rot="5400000">
            <a:off x="-807300" y="808200"/>
            <a:ext cx="5142600" cy="3528000"/>
          </a:xfrm>
          <a:prstGeom prst="triangle">
            <a:avLst/>
          </a:prstGeom>
          <a:solidFill>
            <a:srgbClr val="FFCC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 rot="5400000">
            <a:off x="3156359" y="994646"/>
            <a:ext cx="1943316" cy="1200031"/>
          </a:xfrm>
          <a:prstGeom prst="triangle">
            <a:avLst/>
          </a:prstGeom>
          <a:solidFill>
            <a:srgbClr val="16161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>
            <a:spLocks noChangeAspect="1"/>
          </p:cNvSpPr>
          <p:nvPr userDrawn="1"/>
        </p:nvSpPr>
        <p:spPr>
          <a:xfrm rot="5400000">
            <a:off x="4767605" y="1540659"/>
            <a:ext cx="174894" cy="1080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6200000" flipH="1">
            <a:off x="4268779" y="1790704"/>
            <a:ext cx="567851" cy="350658"/>
          </a:xfrm>
          <a:prstGeom prst="triangle">
            <a:avLst/>
          </a:prstGeom>
          <a:solidFill>
            <a:srgbClr val="39393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>
            <a:spLocks noChangeAspect="1"/>
          </p:cNvSpPr>
          <p:nvPr userDrawn="1"/>
        </p:nvSpPr>
        <p:spPr>
          <a:xfrm rot="16200000" flipH="1">
            <a:off x="3245108" y="340110"/>
            <a:ext cx="349787" cy="216000"/>
          </a:xfrm>
          <a:prstGeom prst="triangle">
            <a:avLst/>
          </a:prstGeom>
          <a:solidFill>
            <a:srgbClr val="FFCC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05784" y="2982859"/>
            <a:ext cx="5351131" cy="7194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3857676" y="3756326"/>
            <a:ext cx="5004000" cy="23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868066" y="3745935"/>
            <a:ext cx="3384000" cy="247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zh-CN" altLang="en-US" dirty="0" smtClean="0"/>
              <a:t>在此输入副标题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4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545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257329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962400" y="1659417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我们，还在</a:t>
            </a:r>
            <a:r>
              <a:rPr lang="zh-CN" altLang="en-US" sz="5400" b="1" dirty="0" smtClean="0">
                <a:solidFill>
                  <a:srgbClr val="FF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路</a:t>
            </a:r>
            <a:r>
              <a:rPr lang="zh-CN" altLang="en-US" sz="5400" b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</a:t>
            </a:r>
            <a:endParaRPr lang="zh-CN" altLang="en-US" sz="5400" b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4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配色方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95288" y="267494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模板配色规范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20936" y="890166"/>
            <a:ext cx="4943152" cy="369332"/>
            <a:chOff x="420936" y="890166"/>
            <a:chExt cx="4943152" cy="369332"/>
          </a:xfrm>
        </p:grpSpPr>
        <p:sp>
          <p:nvSpPr>
            <p:cNvPr id="3" name="矩形 2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/>
                <a:t>主体色</a:t>
              </a:r>
              <a:endParaRPr lang="zh-CN" altLang="en-US" sz="1600" b="1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22</a:t>
              </a:r>
              <a:r>
                <a:rPr lang="en-US" altLang="zh-CN" baseline="0" dirty="0" smtClean="0"/>
                <a:t>     </a:t>
              </a:r>
              <a:r>
                <a:rPr lang="en-US" altLang="zh-CN" dirty="0" smtClean="0"/>
                <a:t>22</a:t>
              </a:r>
              <a:r>
                <a:rPr lang="zh-CN" altLang="en-US" baseline="0" dirty="0" smtClean="0"/>
                <a:t>     </a:t>
              </a:r>
              <a:r>
                <a:rPr lang="en-US" altLang="zh-CN" dirty="0" smtClean="0"/>
                <a:t>22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420936" y="1419622"/>
            <a:ext cx="4943152" cy="369332"/>
            <a:chOff x="420936" y="890166"/>
            <a:chExt cx="4943152" cy="369332"/>
          </a:xfrm>
        </p:grpSpPr>
        <p:sp>
          <p:nvSpPr>
            <p:cNvPr id="8" name="矩形 7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rgbClr val="F9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249</a:t>
              </a:r>
              <a:r>
                <a:rPr lang="en-US" altLang="zh-CN" baseline="0" dirty="0" smtClean="0"/>
                <a:t>  190</a:t>
              </a:r>
              <a:r>
                <a:rPr lang="zh-CN" altLang="en-US" baseline="0" dirty="0" smtClean="0"/>
                <a:t>  </a:t>
              </a:r>
              <a:r>
                <a:rPr lang="en-US" altLang="zh-CN" baseline="0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420936" y="1949078"/>
            <a:ext cx="4943152" cy="369332"/>
            <a:chOff x="420936" y="890166"/>
            <a:chExt cx="4943152" cy="369332"/>
          </a:xfrm>
        </p:grpSpPr>
        <p:sp>
          <p:nvSpPr>
            <p:cNvPr id="11" name="矩形 10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22</a:t>
              </a:r>
              <a:r>
                <a:rPr lang="en-US" altLang="zh-CN" baseline="0" dirty="0" smtClean="0"/>
                <a:t>  </a:t>
              </a:r>
              <a:r>
                <a:rPr lang="en-US" altLang="zh-CN" dirty="0" smtClean="0"/>
                <a:t>22</a:t>
              </a:r>
              <a:r>
                <a:rPr lang="zh-CN" altLang="en-US" baseline="0" dirty="0" smtClean="0"/>
                <a:t>  </a:t>
              </a:r>
              <a:r>
                <a:rPr lang="en-US" altLang="zh-CN" dirty="0" smtClean="0"/>
                <a:t>22</a:t>
              </a:r>
              <a:endParaRPr lang="zh-CN" altLang="en-US" dirty="0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395288" y="2499742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字体颜色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5685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字体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5288" y="267494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模板字体规范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558941" y="103432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微软雅黑</a:t>
            </a:r>
            <a:endParaRPr lang="zh-CN" altLang="en-US" sz="1600" b="1" dirty="0"/>
          </a:p>
        </p:txBody>
      </p:sp>
      <p:sp>
        <p:nvSpPr>
          <p:cNvPr id="5" name="矩形 4"/>
          <p:cNvSpPr/>
          <p:nvPr userDrawn="1"/>
        </p:nvSpPr>
        <p:spPr>
          <a:xfrm>
            <a:off x="1763688" y="91556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8941" y="175440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黑体</a:t>
            </a:r>
            <a:endParaRPr lang="zh-CN" altLang="en-US" sz="1600" b="1" dirty="0"/>
          </a:p>
        </p:txBody>
      </p:sp>
      <p:sp>
        <p:nvSpPr>
          <p:cNvPr id="7" name="矩形 6"/>
          <p:cNvSpPr/>
          <p:nvPr userDrawn="1"/>
        </p:nvSpPr>
        <p:spPr>
          <a:xfrm>
            <a:off x="1763688" y="163564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58941" y="247448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隶书</a:t>
            </a:r>
            <a:endParaRPr lang="zh-CN" altLang="en-US" sz="1600" b="1" dirty="0"/>
          </a:p>
        </p:txBody>
      </p:sp>
      <p:sp>
        <p:nvSpPr>
          <p:cNvPr id="9" name="矩形 8"/>
          <p:cNvSpPr/>
          <p:nvPr userDrawn="1"/>
        </p:nvSpPr>
        <p:spPr>
          <a:xfrm>
            <a:off x="1763688" y="235572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58941" y="319456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楷体</a:t>
            </a:r>
            <a:endParaRPr lang="zh-CN" altLang="en-US" sz="1600" b="1" dirty="0"/>
          </a:p>
        </p:txBody>
      </p:sp>
      <p:sp>
        <p:nvSpPr>
          <p:cNvPr id="11" name="矩形 10"/>
          <p:cNvSpPr/>
          <p:nvPr userDrawn="1"/>
        </p:nvSpPr>
        <p:spPr>
          <a:xfrm>
            <a:off x="1763688" y="307580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28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 userDrawn="1">
            <p:custDataLst>
              <p:tags r:id="rId1"/>
            </p:custDataLst>
          </p:nvPr>
        </p:nvSpPr>
        <p:spPr>
          <a:xfrm flipH="1" flipV="1">
            <a:off x="4427828" y="16964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 userDrawn="1">
            <p:custDataLst>
              <p:tags r:id="rId2"/>
            </p:custDataLst>
          </p:nvPr>
        </p:nvSpPr>
        <p:spPr>
          <a:xfrm flipH="1">
            <a:off x="4427828" y="10963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框 14"/>
          <p:cNvSpPr txBox="1"/>
          <p:nvPr userDrawn="1">
            <p:custDataLst>
              <p:tags r:id="rId3"/>
            </p:custDataLst>
          </p:nvPr>
        </p:nvSpPr>
        <p:spPr>
          <a:xfrm flipH="1">
            <a:off x="1368715" y="11805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Verdana" panose="020B0604030504040204" pitchFamily="34" charset="0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4"/>
            </p:custDataLst>
          </p:nvPr>
        </p:nvSpPr>
        <p:spPr>
          <a:xfrm flipH="1">
            <a:off x="4602453" y="10947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7" name="等腰三角形 6"/>
          <p:cNvSpPr/>
          <p:nvPr userDrawn="1">
            <p:custDataLst>
              <p:tags r:id="rId5"/>
            </p:custDataLst>
          </p:nvPr>
        </p:nvSpPr>
        <p:spPr>
          <a:xfrm flipH="1" flipV="1">
            <a:off x="4427828" y="28140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 userDrawn="1">
            <p:custDataLst>
              <p:tags r:id="rId6"/>
            </p:custDataLst>
          </p:nvPr>
        </p:nvSpPr>
        <p:spPr>
          <a:xfrm flipH="1">
            <a:off x="4427828" y="22139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文本框 64"/>
          <p:cNvSpPr txBox="1"/>
          <p:nvPr userDrawn="1">
            <p:custDataLst>
              <p:tags r:id="rId7"/>
            </p:custDataLst>
          </p:nvPr>
        </p:nvSpPr>
        <p:spPr>
          <a:xfrm flipH="1">
            <a:off x="1368715" y="22981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65"/>
          <p:cNvSpPr txBox="1"/>
          <p:nvPr userDrawn="1">
            <p:custDataLst>
              <p:tags r:id="rId8"/>
            </p:custDataLst>
          </p:nvPr>
        </p:nvSpPr>
        <p:spPr>
          <a:xfrm flipH="1">
            <a:off x="4602453" y="22123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02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flipH="1" flipV="1">
            <a:off x="4427828" y="39316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 userDrawn="1">
            <p:custDataLst>
              <p:tags r:id="rId10"/>
            </p:custDataLst>
          </p:nvPr>
        </p:nvSpPr>
        <p:spPr>
          <a:xfrm flipH="1">
            <a:off x="4427828" y="33315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文本框 70"/>
          <p:cNvSpPr txBox="1"/>
          <p:nvPr userDrawn="1">
            <p:custDataLst>
              <p:tags r:id="rId11"/>
            </p:custDataLst>
          </p:nvPr>
        </p:nvSpPr>
        <p:spPr>
          <a:xfrm flipH="1">
            <a:off x="1368715" y="34157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71"/>
          <p:cNvSpPr txBox="1"/>
          <p:nvPr userDrawn="1">
            <p:custDataLst>
              <p:tags r:id="rId12"/>
            </p:custDataLst>
          </p:nvPr>
        </p:nvSpPr>
        <p:spPr>
          <a:xfrm flipH="1">
            <a:off x="4602453" y="33299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5" name="文本框 28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6997990" y="1874252"/>
            <a:ext cx="800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r>
              <a:rPr lang="en-US" altLang="zh-CN" sz="4000">
                <a:solidFill>
                  <a:srgbClr val="ECECEC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16" name="椭圆 15"/>
          <p:cNvSpPr/>
          <p:nvPr userDrawn="1">
            <p:custDataLst>
              <p:tags r:id="rId14"/>
            </p:custDataLst>
          </p:nvPr>
        </p:nvSpPr>
        <p:spPr>
          <a:xfrm>
            <a:off x="7112290" y="966202"/>
            <a:ext cx="869950" cy="86995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17" name="椭圆 16"/>
          <p:cNvSpPr/>
          <p:nvPr userDrawn="1">
            <p:custDataLst>
              <p:tags r:id="rId15"/>
            </p:custDataLst>
          </p:nvPr>
        </p:nvSpPr>
        <p:spPr>
          <a:xfrm>
            <a:off x="7586953" y="1618664"/>
            <a:ext cx="682625" cy="682625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600346" y="1272881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346" y="2385851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600346" y="3519614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457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1588" y="0"/>
            <a:ext cx="349408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" name="椭圆 7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192463" y="1564588"/>
            <a:ext cx="576262" cy="57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" name="椭圆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192463" y="2351649"/>
            <a:ext cx="576262" cy="5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" name="椭圆 1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192463" y="3102710"/>
            <a:ext cx="576262" cy="57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6" name="椭圆 1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3192463" y="3889771"/>
            <a:ext cx="576262" cy="5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7" name="文本框 18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089150" y="241698"/>
            <a:ext cx="4464050" cy="79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6000" dirty="0">
                <a:solidFill>
                  <a:srgbClr val="FFFFFF"/>
                </a:solidFill>
                <a:latin typeface="Impact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chemeClr val="accent1"/>
                </a:solidFill>
                <a:latin typeface="Impact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chemeClr val="accent1"/>
              </a:solidFill>
              <a:latin typeface="Impact" pitchFamily="34" charset="0"/>
              <a:ea typeface="华文中宋" pitchFamily="2" charset="-122"/>
            </a:endParaRPr>
          </a:p>
        </p:txBody>
      </p:sp>
      <p:pic>
        <p:nvPicPr>
          <p:cNvPr id="12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6237"/>
            <a:ext cx="1122597" cy="3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03675" y="1636551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03675" y="2405612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4003675" y="3174673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4003675" y="3943734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39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5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V="1">
            <a:off x="2471143" y="1554362"/>
            <a:ext cx="82034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4" name="Oval 6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rot="16200000" flipV="1">
            <a:off x="1111251" y="2397919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5" name="Oval 65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rot="16200000" flipV="1">
            <a:off x="1779588" y="2908697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6" name="Oval 6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V="1">
            <a:off x="2587626" y="3380185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7" name="Oval 6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rot="16200000" flipV="1">
            <a:off x="3375026" y="3869531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3804720" y="3680187"/>
            <a:ext cx="1812740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9" name="矩形 8"/>
          <p:cNvSpPr/>
          <p:nvPr userDrawn="1">
            <p:custDataLst>
              <p:tags r:id="rId7"/>
            </p:custDataLst>
          </p:nvPr>
        </p:nvSpPr>
        <p:spPr>
          <a:xfrm>
            <a:off x="3013761" y="3184275"/>
            <a:ext cx="2603703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2232630" y="2698290"/>
            <a:ext cx="3394799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1537728" y="2204274"/>
            <a:ext cx="4205313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2917569" y="1350774"/>
            <a:ext cx="2699895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3" name="矩形 1"/>
          <p:cNvSpPr/>
          <p:nvPr userDrawn="1">
            <p:custDataLst>
              <p:tags r:id="rId11"/>
            </p:custDataLst>
          </p:nvPr>
        </p:nvSpPr>
        <p:spPr>
          <a:xfrm rot="20830111">
            <a:off x="2784476" y="1122760"/>
            <a:ext cx="2906713" cy="359569"/>
          </a:xfrm>
          <a:custGeom>
            <a:avLst/>
            <a:gdLst/>
            <a:ahLst/>
            <a:cxnLst/>
            <a:rect l="l" t="t" r="r" b="b"/>
            <a:pathLst>
              <a:path w="3966886" h="720080">
                <a:moveTo>
                  <a:pt x="3966886" y="0"/>
                </a:moveTo>
                <a:lnTo>
                  <a:pt x="380287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标题一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4" name="矩形 3"/>
          <p:cNvSpPr/>
          <p:nvPr userDrawn="1">
            <p:custDataLst>
              <p:tags r:id="rId12"/>
            </p:custDataLst>
          </p:nvPr>
        </p:nvSpPr>
        <p:spPr>
          <a:xfrm rot="20830111">
            <a:off x="1404939" y="1859756"/>
            <a:ext cx="4314825" cy="358379"/>
          </a:xfrm>
          <a:custGeom>
            <a:avLst/>
            <a:gdLst/>
            <a:ahLst/>
            <a:cxnLst/>
            <a:rect l="l" t="t" r="r" b="b"/>
            <a:pathLst>
              <a:path w="5887046" h="720080">
                <a:moveTo>
                  <a:pt x="5887046" y="0"/>
                </a:moveTo>
                <a:lnTo>
                  <a:pt x="572303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标题二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矩形 5"/>
          <p:cNvSpPr/>
          <p:nvPr userDrawn="1">
            <p:custDataLst>
              <p:tags r:id="rId13"/>
            </p:custDataLst>
          </p:nvPr>
        </p:nvSpPr>
        <p:spPr>
          <a:xfrm rot="20830111">
            <a:off x="2087564" y="2412206"/>
            <a:ext cx="3609975" cy="358379"/>
          </a:xfrm>
          <a:custGeom>
            <a:avLst/>
            <a:gdLst/>
            <a:ahLst/>
            <a:cxnLst/>
            <a:rect l="l" t="t" r="r" b="b"/>
            <a:pathLst>
              <a:path w="4926966" h="720080">
                <a:moveTo>
                  <a:pt x="4926966" y="0"/>
                </a:moveTo>
                <a:lnTo>
                  <a:pt x="476295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标题三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6" name="矩形 6"/>
          <p:cNvSpPr/>
          <p:nvPr userDrawn="1">
            <p:custDataLst>
              <p:tags r:id="rId14"/>
            </p:custDataLst>
          </p:nvPr>
        </p:nvSpPr>
        <p:spPr>
          <a:xfrm rot="20830111">
            <a:off x="2901951" y="2965848"/>
            <a:ext cx="2798763" cy="358378"/>
          </a:xfrm>
          <a:custGeom>
            <a:avLst/>
            <a:gdLst/>
            <a:ahLst/>
            <a:cxnLst/>
            <a:rect l="l" t="t" r="r" b="b"/>
            <a:pathLst>
              <a:path w="3819182" h="720080">
                <a:moveTo>
                  <a:pt x="3819182" y="0"/>
                </a:moveTo>
                <a:lnTo>
                  <a:pt x="3655168" y="720080"/>
                </a:lnTo>
                <a:lnTo>
                  <a:pt x="0" y="720080"/>
                </a:lnTo>
                <a:lnTo>
                  <a:pt x="164015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标题四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7" name="矩形 7"/>
          <p:cNvSpPr/>
          <p:nvPr userDrawn="1">
            <p:custDataLst>
              <p:tags r:id="rId15"/>
            </p:custDataLst>
          </p:nvPr>
        </p:nvSpPr>
        <p:spPr>
          <a:xfrm rot="20830111">
            <a:off x="3703638" y="3529013"/>
            <a:ext cx="1987550" cy="359569"/>
          </a:xfrm>
          <a:custGeom>
            <a:avLst/>
            <a:gdLst/>
            <a:ahLst/>
            <a:cxnLst/>
            <a:rect l="l" t="t" r="r" b="b"/>
            <a:pathLst>
              <a:path w="2711397" h="720080">
                <a:moveTo>
                  <a:pt x="2711397" y="0"/>
                </a:moveTo>
                <a:lnTo>
                  <a:pt x="2547383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标题五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8" name="TextBox 39"/>
          <p:cNvSpPr txBox="1">
            <a:spLocks noChangeArrowheads="1"/>
          </p:cNvSpPr>
          <p:nvPr userDrawn="1">
            <p:custDataLst>
              <p:tags r:id="rId16"/>
            </p:custDataLst>
          </p:nvPr>
        </p:nvSpPr>
        <p:spPr bwMode="auto">
          <a:xfrm>
            <a:off x="1906589" y="1422797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A</a:t>
            </a:r>
            <a:endParaRPr lang="zh-CN" altLang="en-US" sz="2400" dirty="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19" name="TextBox 40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550863" y="2275285"/>
            <a:ext cx="98266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B</a:t>
            </a:r>
            <a:endParaRPr lang="zh-CN" altLang="en-US" sz="2400" dirty="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0" name="TextBox 41"/>
          <p:cNvSpPr txBox="1">
            <a:spLocks noChangeArrowheads="1"/>
          </p:cNvSpPr>
          <p:nvPr userDrawn="1">
            <p:custDataLst>
              <p:tags r:id="rId18"/>
            </p:custDataLst>
          </p:nvPr>
        </p:nvSpPr>
        <p:spPr bwMode="auto">
          <a:xfrm>
            <a:off x="1236663" y="2751535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C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1" name="TextBox 42"/>
          <p:cNvSpPr txBox="1">
            <a:spLocks noChangeArrowheads="1"/>
          </p:cNvSpPr>
          <p:nvPr userDrawn="1">
            <p:custDataLst>
              <p:tags r:id="rId19"/>
            </p:custDataLst>
          </p:nvPr>
        </p:nvSpPr>
        <p:spPr bwMode="auto">
          <a:xfrm>
            <a:off x="2027239" y="3242073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D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2" name="TextBox 43"/>
          <p:cNvSpPr txBox="1">
            <a:spLocks noChangeArrowheads="1"/>
          </p:cNvSpPr>
          <p:nvPr userDrawn="1">
            <p:custDataLst>
              <p:tags r:id="rId20"/>
            </p:custDataLst>
          </p:nvPr>
        </p:nvSpPr>
        <p:spPr bwMode="auto">
          <a:xfrm>
            <a:off x="2827339" y="3739753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E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3" name="文本框 58"/>
          <p:cNvSpPr txBox="1">
            <a:spLocks noChangeArrowheads="1"/>
          </p:cNvSpPr>
          <p:nvPr userDrawn="1">
            <p:custDataLst>
              <p:tags r:id="rId21"/>
            </p:custDataLst>
          </p:nvPr>
        </p:nvSpPr>
        <p:spPr bwMode="auto">
          <a:xfrm>
            <a:off x="6857881" y="1679972"/>
            <a:ext cx="800219" cy="25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r>
              <a:rPr lang="en-US" altLang="zh-CN" sz="4000" dirty="0">
                <a:solidFill>
                  <a:srgbClr val="EEEEEE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24" name="椭圆 23"/>
          <p:cNvSpPr/>
          <p:nvPr userDrawn="1">
            <p:custDataLst>
              <p:tags r:id="rId22"/>
            </p:custDataLst>
          </p:nvPr>
        </p:nvSpPr>
        <p:spPr>
          <a:xfrm>
            <a:off x="6972300" y="998935"/>
            <a:ext cx="869950" cy="652463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accent1"/>
                </a:solidFill>
              </a:rPr>
              <a:t>目</a:t>
            </a:r>
          </a:p>
        </p:txBody>
      </p:sp>
      <p:sp>
        <p:nvSpPr>
          <p:cNvPr id="25" name="椭圆 24"/>
          <p:cNvSpPr/>
          <p:nvPr userDrawn="1">
            <p:custDataLst>
              <p:tags r:id="rId23"/>
            </p:custDataLst>
          </p:nvPr>
        </p:nvSpPr>
        <p:spPr>
          <a:xfrm>
            <a:off x="7446964" y="1488281"/>
            <a:ext cx="682625" cy="511969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4062129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12700" y="955675"/>
            <a:ext cx="9144000" cy="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1755775" y="0"/>
            <a:ext cx="0" cy="514350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81"/>
          <p:cNvSpPr/>
          <p:nvPr userDrawn="1">
            <p:custDataLst>
              <p:tags r:id="rId3"/>
            </p:custDataLst>
          </p:nvPr>
        </p:nvSpPr>
        <p:spPr>
          <a:xfrm>
            <a:off x="1338263" y="523875"/>
            <a:ext cx="833437" cy="8318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80"/>
          <p:cNvSpPr txBox="1"/>
          <p:nvPr userDrawn="1">
            <p:custDataLst>
              <p:tags r:id="rId4"/>
            </p:custDataLst>
          </p:nvPr>
        </p:nvSpPr>
        <p:spPr>
          <a:xfrm>
            <a:off x="1489075" y="396875"/>
            <a:ext cx="4464050" cy="1060450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4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en-US" altLang="zh-CN" sz="2400" spc="400">
                <a:solidFill>
                  <a:srgbClr val="C0C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ONTENTS</a:t>
            </a:r>
            <a:endParaRPr lang="zh-CN" altLang="en-US" sz="4400" spc="400">
              <a:solidFill>
                <a:srgbClr val="C0C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菱形 6"/>
          <p:cNvSpPr/>
          <p:nvPr userDrawn="1">
            <p:custDataLst>
              <p:tags r:id="rId5"/>
            </p:custDataLst>
          </p:nvPr>
        </p:nvSpPr>
        <p:spPr>
          <a:xfrm>
            <a:off x="2474913" y="1782763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8" name="文本框 84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646363" y="1751013"/>
            <a:ext cx="520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latin typeface="+mn-lt"/>
                <a:ea typeface="华文细黑" panose="02010600040101010101" pitchFamily="2" charset="-122"/>
              </a:rPr>
              <a:t>01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9" name="文本框 103"/>
          <p:cNvSpPr txBox="1"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057400" y="458788"/>
            <a:ext cx="18367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目录</a:t>
            </a:r>
          </a:p>
        </p:txBody>
      </p:sp>
      <p:sp>
        <p:nvSpPr>
          <p:cNvPr id="10" name="菱形 9"/>
          <p:cNvSpPr/>
          <p:nvPr userDrawn="1">
            <p:custDataLst>
              <p:tags r:id="rId8"/>
            </p:custDataLst>
          </p:nvPr>
        </p:nvSpPr>
        <p:spPr>
          <a:xfrm>
            <a:off x="5529263" y="1782763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1" name="文本框 84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5700713" y="1751013"/>
            <a:ext cx="520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02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2" name="菱形 11"/>
          <p:cNvSpPr/>
          <p:nvPr userDrawn="1">
            <p:custDataLst>
              <p:tags r:id="rId10"/>
            </p:custDataLst>
          </p:nvPr>
        </p:nvSpPr>
        <p:spPr>
          <a:xfrm>
            <a:off x="2474913" y="2825750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3" name="文本框 84"/>
          <p:cNvSpPr txBox="1"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2646363" y="2794000"/>
            <a:ext cx="5207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03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4" name="菱形 13"/>
          <p:cNvSpPr/>
          <p:nvPr userDrawn="1">
            <p:custDataLst>
              <p:tags r:id="rId12"/>
            </p:custDataLst>
          </p:nvPr>
        </p:nvSpPr>
        <p:spPr>
          <a:xfrm>
            <a:off x="5529263" y="2825750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5" name="文本框 84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5700713" y="2794000"/>
            <a:ext cx="5207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04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6" name="菱形 15"/>
          <p:cNvSpPr/>
          <p:nvPr userDrawn="1">
            <p:custDataLst>
              <p:tags r:id="rId14"/>
            </p:custDataLst>
          </p:nvPr>
        </p:nvSpPr>
        <p:spPr>
          <a:xfrm>
            <a:off x="2474913" y="3868738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7" name="文本框 84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2646363" y="3836988"/>
            <a:ext cx="5207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05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8" name="菱形 17"/>
          <p:cNvSpPr/>
          <p:nvPr userDrawn="1">
            <p:custDataLst>
              <p:tags r:id="rId16"/>
            </p:custDataLst>
          </p:nvPr>
        </p:nvSpPr>
        <p:spPr>
          <a:xfrm>
            <a:off x="5529263" y="3868738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9" name="文本框 84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5700713" y="3836988"/>
            <a:ext cx="5207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06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3140770" y="18446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3140770" y="286580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1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3140770" y="38869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2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68" y="18446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3" name="文本占位符 2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868" y="286580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4" name="文本占位符 28"/>
          <p:cNvSpPr>
            <a:spLocks noGrp="1"/>
          </p:cNvSpPr>
          <p:nvPr>
            <p:ph type="body" sz="quarter" idx="15" hasCustomPrompt="1"/>
          </p:nvPr>
        </p:nvSpPr>
        <p:spPr>
          <a:xfrm>
            <a:off x="6096868" y="38869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45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152000" cy="54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4" name="Picture 2" descr="E:\韵达LOGO\韵达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9" y="144523"/>
            <a:ext cx="81656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2800" y="43581"/>
            <a:ext cx="5457432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803998"/>
            <a:ext cx="9716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0" y="4842112"/>
            <a:ext cx="86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/>
                </a:solidFill>
              </a:rPr>
              <a:t>第</a:t>
            </a:r>
            <a:fld id="{7F6AA3A8-9A47-46A6-91EA-9E4186EF22D8}" type="slidenum">
              <a:rPr lang="zh-CN" altLang="en-US" sz="1200" b="1" smtClean="0">
                <a:solidFill>
                  <a:schemeClr val="tx2"/>
                </a:solidFill>
              </a:rPr>
              <a:pPr algn="ctr"/>
              <a:t>‹#›</a:t>
            </a:fld>
            <a:r>
              <a:rPr lang="zh-CN" altLang="en-US" sz="1200" b="1" dirty="0" smtClean="0">
                <a:solidFill>
                  <a:schemeClr val="tx2"/>
                </a:solidFill>
              </a:rPr>
              <a:t>页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152000" cy="54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 descr="E:\韵达LOGO\韵达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9" y="144523"/>
            <a:ext cx="81656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2800" y="43581"/>
            <a:ext cx="5457432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77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152000" cy="54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4" name="Picture 2" descr="E:\韵达LOGO\韵达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9" y="144523"/>
            <a:ext cx="81656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2800" y="43581"/>
            <a:ext cx="5457432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803998"/>
            <a:ext cx="9716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0" y="4842112"/>
            <a:ext cx="86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/>
                </a:solidFill>
              </a:rPr>
              <a:t>第</a:t>
            </a:r>
            <a:fld id="{7F6AA3A8-9A47-46A6-91EA-9E4186EF22D8}" type="slidenum">
              <a:rPr lang="zh-CN" altLang="en-US" sz="1200" b="1" smtClean="0">
                <a:solidFill>
                  <a:schemeClr val="tx2"/>
                </a:solidFill>
              </a:rPr>
              <a:pPr algn="ctr"/>
              <a:t>‹#›</a:t>
            </a:fld>
            <a:r>
              <a:rPr lang="zh-CN" altLang="en-US" sz="1200" b="1" dirty="0" smtClean="0">
                <a:solidFill>
                  <a:schemeClr val="tx2"/>
                </a:solidFill>
              </a:rPr>
              <a:t>页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笑脸新标桌面\笑脸新标桌面背景四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770000"/>
            <a:ext cx="9144000" cy="1440160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accent1"/>
              </a:solidFill>
              <a:ea typeface="长城行楷体" panose="02010609000101010101" pitchFamily="49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70000"/>
            <a:ext cx="6876256" cy="1440160"/>
          </a:xfrm>
          <a:prstGeom prst="rect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accent1"/>
              </a:solidFill>
              <a:ea typeface="长城行楷体" panose="0201060900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1964862"/>
            <a:ext cx="6264944" cy="96730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在此输入标题</a:t>
            </a:r>
            <a:endParaRPr lang="zh-CN" altLang="en-US" dirty="0"/>
          </a:p>
        </p:txBody>
      </p:sp>
      <p:pic>
        <p:nvPicPr>
          <p:cNvPr id="2050" name="Picture 2" descr="E:\韵达LOGO\韵达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8" y="131763"/>
            <a:ext cx="153035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7020272" y="257175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制作：培训开发组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2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版式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2304577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1944216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43856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4021381" y="2908804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ONE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643856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1" y="3064669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ONE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2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1" y="3064669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TWO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3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THREE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4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FOUR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5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标题五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FIVE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1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9608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797353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98626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4807" y="70065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1559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07747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587441" y="63572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7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587441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07747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779594" y="87526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7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587441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7959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71747" y="51470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0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pattFill prst="weave">
          <a:fgClr>
            <a:schemeClr val="tx1">
              <a:lumMod val="75000"/>
              <a:lumOff val="25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笑脸新标桌面\笑脸新标桌面背景五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8" r="10892"/>
          <a:stretch/>
        </p:blipFill>
        <p:spPr bwMode="auto">
          <a:xfrm>
            <a:off x="3059952" y="1526925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笑脸新标桌面\笑脸新标桌面背景四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3125" r="29258"/>
          <a:stretch/>
        </p:blipFill>
        <p:spPr bwMode="auto">
          <a:xfrm>
            <a:off x="1093755" y="3733540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笑脸新标桌面\笑脸新标桌面背景三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r="31688"/>
          <a:stretch/>
        </p:blipFill>
        <p:spPr bwMode="auto">
          <a:xfrm>
            <a:off x="2536364" y="282047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笑脸新标桌面\笑脸新标桌面背景八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2601626" y="3034242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笑脸新标桌面\笑脸新标桌面背景七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8" r="6522"/>
          <a:stretch/>
        </p:blipFill>
        <p:spPr bwMode="auto">
          <a:xfrm>
            <a:off x="226912" y="953205"/>
            <a:ext cx="2556000" cy="2556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4442040" y="1957545"/>
            <a:ext cx="4415027" cy="7194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35690" y="2664448"/>
            <a:ext cx="4415027" cy="28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11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8711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778932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7075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162578" y="51470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9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spect="1"/>
          </p:cNvSpPr>
          <p:nvPr userDrawn="1"/>
        </p:nvSpPr>
        <p:spPr>
          <a:xfrm>
            <a:off x="0" y="0"/>
            <a:ext cx="9145600" cy="5144400"/>
          </a:xfrm>
          <a:prstGeom prst="rect">
            <a:avLst/>
          </a:prstGeom>
          <a:solidFill>
            <a:srgbClr val="FC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-19049" y="1"/>
            <a:ext cx="9163049" cy="2121593"/>
            <a:chOff x="-638175" y="-4746"/>
            <a:chExt cx="12395089" cy="2827321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>
              <a:off x="0" y="-4746"/>
              <a:ext cx="9791700" cy="2827321"/>
            </a:xfrm>
            <a:custGeom>
              <a:avLst/>
              <a:gdLst>
                <a:gd name="connsiteX0" fmla="*/ 0 w 9144000"/>
                <a:gd name="connsiteY0" fmla="*/ 0 h 2827321"/>
                <a:gd name="connsiteX1" fmla="*/ 9144000 w 9144000"/>
                <a:gd name="connsiteY1" fmla="*/ 0 h 2827321"/>
                <a:gd name="connsiteX2" fmla="*/ 9144000 w 9144000"/>
                <a:gd name="connsiteY2" fmla="*/ 2827321 h 2827321"/>
                <a:gd name="connsiteX3" fmla="*/ 3784788 w 9144000"/>
                <a:gd name="connsiteY3" fmla="*/ 2827321 h 2827321"/>
                <a:gd name="connsiteX4" fmla="*/ 3765124 w 9144000"/>
                <a:gd name="connsiteY4" fmla="*/ 2632222 h 2827321"/>
                <a:gd name="connsiteX5" fmla="*/ 2620941 w 9144000"/>
                <a:gd name="connsiteY5" fmla="*/ 1699560 h 2827321"/>
                <a:gd name="connsiteX6" fmla="*/ 1476759 w 9144000"/>
                <a:gd name="connsiteY6" fmla="*/ 2632222 h 2827321"/>
                <a:gd name="connsiteX7" fmla="*/ 1457094 w 9144000"/>
                <a:gd name="connsiteY7" fmla="*/ 2827321 h 2827321"/>
                <a:gd name="connsiteX8" fmla="*/ 0 w 9144000"/>
                <a:gd name="connsiteY8" fmla="*/ 2827321 h 282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0" h="2827321">
                  <a:moveTo>
                    <a:pt x="0" y="0"/>
                  </a:moveTo>
                  <a:lnTo>
                    <a:pt x="9144000" y="0"/>
                  </a:lnTo>
                  <a:lnTo>
                    <a:pt x="9144000" y="2827321"/>
                  </a:lnTo>
                  <a:lnTo>
                    <a:pt x="3784788" y="2827321"/>
                  </a:lnTo>
                  <a:lnTo>
                    <a:pt x="3765124" y="2632222"/>
                  </a:lnTo>
                  <a:cubicBezTo>
                    <a:pt x="3656220" y="2099953"/>
                    <a:pt x="3185333" y="1699560"/>
                    <a:pt x="2620941" y="1699560"/>
                  </a:cubicBezTo>
                  <a:cubicBezTo>
                    <a:pt x="2056549" y="1699560"/>
                    <a:pt x="1585662" y="2099953"/>
                    <a:pt x="1476759" y="2632222"/>
                  </a:cubicBezTo>
                  <a:lnTo>
                    <a:pt x="1457094" y="2827321"/>
                  </a:lnTo>
                  <a:lnTo>
                    <a:pt x="0" y="28273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9004300" y="0"/>
              <a:ext cx="2752614" cy="2822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-638175" y="-3031"/>
              <a:ext cx="1924627" cy="2822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KSO_CT1"/>
          <p:cNvSpPr>
            <a:spLocks noGrp="1"/>
          </p:cNvSpPr>
          <p:nvPr>
            <p:ph type="title" hasCustomPrompt="1"/>
          </p:nvPr>
        </p:nvSpPr>
        <p:spPr>
          <a:xfrm>
            <a:off x="3626528" y="2173672"/>
            <a:ext cx="5122185" cy="8477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请在次输入标题</a:t>
            </a:r>
            <a:endParaRPr lang="zh-CN" altLang="en-US" dirty="0"/>
          </a:p>
        </p:txBody>
      </p:sp>
      <p:sp>
        <p:nvSpPr>
          <p:cNvPr id="25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620176" y="3088630"/>
            <a:ext cx="5122187" cy="46721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26" name="矩形 25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1706538" y="1365242"/>
            <a:ext cx="1656184" cy="165615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67" y="1969949"/>
            <a:ext cx="1326917" cy="4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 userDrawn="1"/>
        </p:nvSpPr>
        <p:spPr>
          <a:xfrm>
            <a:off x="0" y="4803998"/>
            <a:ext cx="9716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2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6831980" y="3854510"/>
            <a:ext cx="2132508" cy="220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E:\图片\笑脸新标桌面\笑脸新标桌面背景四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16" y="856258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图片\笑脸新标桌面\笑脸新标桌面背景三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856258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图片\笑脸新标桌面\笑脸新标桌面背景一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2080394"/>
            <a:ext cx="1790408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图片\笑脸新标桌面\笑脸新标桌面背景八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3304530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图片\笑脸新标桌面\笑脸新标桌面背景六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52" y="2080394"/>
            <a:ext cx="1611188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2054994"/>
            <a:ext cx="4872916" cy="12241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4338128" y="3363838"/>
            <a:ext cx="534788" cy="534788"/>
            <a:chOff x="4266952" y="3389238"/>
            <a:chExt cx="576064" cy="576064"/>
          </a:xfrm>
        </p:grpSpPr>
        <p:sp>
          <p:nvSpPr>
            <p:cNvPr id="4" name="圆角矩形 3"/>
            <p:cNvSpPr/>
            <p:nvPr userDrawn="1"/>
          </p:nvSpPr>
          <p:spPr>
            <a:xfrm>
              <a:off x="4266952" y="3389238"/>
              <a:ext cx="576064" cy="576064"/>
            </a:xfrm>
            <a:prstGeom prst="roundRect">
              <a:avLst>
                <a:gd name="adj" fmla="val 1170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Picture 2" descr="Z:\Public Share\人力资源部\6-企划\(新标)公共平台标志应用规范基础版\韵达LOGO（PNG版）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228" y="3587810"/>
              <a:ext cx="510353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 userDrawn="1"/>
        </p:nvSpPr>
        <p:spPr>
          <a:xfrm>
            <a:off x="5272756" y="4443532"/>
            <a:ext cx="1224136" cy="3392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520804" y="199678"/>
            <a:ext cx="792088" cy="530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69405" y="2262188"/>
            <a:ext cx="4711076" cy="7543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8964488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2123728" y="3452791"/>
            <a:ext cx="2042349" cy="28795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请再次输入副标题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41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6报告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3"/>
          <p:cNvPicPr>
            <a:picLocks noChangeAspect="1"/>
          </p:cNvPicPr>
          <p:nvPr userDrawn="1"/>
        </p:nvPicPr>
        <p:blipFill rotWithShape="1">
          <a:blip r:embed="rId2"/>
          <a:srcRect l="251" t="4097" r="354"/>
          <a:stretch/>
        </p:blipFill>
        <p:spPr bwMode="auto">
          <a:xfrm>
            <a:off x="0" y="625473"/>
            <a:ext cx="9144000" cy="451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825522" y="2065138"/>
            <a:ext cx="6436646" cy="4408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>
                <a:latin typeface="+mj-ea"/>
                <a:ea typeface="+mj-ea"/>
              </a:rPr>
              <a:t>单击此处添加您的副标题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347788"/>
            <a:ext cx="6624637" cy="647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10" name="组合 7"/>
          <p:cNvGrpSpPr>
            <a:grpSpLocks/>
          </p:cNvGrpSpPr>
          <p:nvPr userDrawn="1"/>
        </p:nvGrpSpPr>
        <p:grpSpPr bwMode="auto">
          <a:xfrm>
            <a:off x="585837" y="374362"/>
            <a:ext cx="1158495" cy="1045259"/>
            <a:chOff x="1541925" y="466165"/>
            <a:chExt cx="1165412" cy="1237128"/>
          </a:xfrm>
          <a:solidFill>
            <a:schemeClr val="accent1"/>
          </a:solidFill>
        </p:grpSpPr>
        <p:sp>
          <p:nvSpPr>
            <p:cNvPr id="11" name="矩形 10"/>
            <p:cNvSpPr/>
            <p:nvPr/>
          </p:nvSpPr>
          <p:spPr>
            <a:xfrm>
              <a:off x="1541925" y="466165"/>
              <a:ext cx="1165412" cy="7178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541925" y="1183985"/>
              <a:ext cx="1165412" cy="5193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9" name="矩形 18"/>
          <p:cNvSpPr>
            <a:spLocks/>
          </p:cNvSpPr>
          <p:nvPr userDrawn="1"/>
        </p:nvSpPr>
        <p:spPr>
          <a:xfrm>
            <a:off x="0" y="1"/>
            <a:ext cx="9144000" cy="65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grpSp>
        <p:nvGrpSpPr>
          <p:cNvPr id="13" name="组合 20"/>
          <p:cNvGrpSpPr>
            <a:grpSpLocks/>
          </p:cNvGrpSpPr>
          <p:nvPr userDrawn="1"/>
        </p:nvGrpSpPr>
        <p:grpSpPr bwMode="auto">
          <a:xfrm>
            <a:off x="950584" y="227190"/>
            <a:ext cx="432000" cy="432000"/>
            <a:chOff x="1748114" y="358590"/>
            <a:chExt cx="708215" cy="708215"/>
          </a:xfrm>
        </p:grpSpPr>
        <p:sp>
          <p:nvSpPr>
            <p:cNvPr id="14" name="椭圆 13"/>
            <p:cNvSpPr/>
            <p:nvPr/>
          </p:nvSpPr>
          <p:spPr>
            <a:xfrm>
              <a:off x="1748114" y="358590"/>
              <a:ext cx="708215" cy="70821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grpSp>
          <p:nvGrpSpPr>
            <p:cNvPr id="15" name="组合 19"/>
            <p:cNvGrpSpPr>
              <a:grpSpLocks/>
            </p:cNvGrpSpPr>
            <p:nvPr/>
          </p:nvGrpSpPr>
          <p:grpSpPr bwMode="auto">
            <a:xfrm>
              <a:off x="2088740" y="502024"/>
              <a:ext cx="98647" cy="380070"/>
              <a:chOff x="2124631" y="466165"/>
              <a:chExt cx="233081" cy="717175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127632" y="468433"/>
                <a:ext cx="0" cy="48467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127632" y="953103"/>
                <a:ext cx="230807" cy="23056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21"/>
          <p:cNvSpPr txBox="1">
            <a:spLocks noChangeArrowheads="1"/>
          </p:cNvSpPr>
          <p:nvPr userDrawn="1"/>
        </p:nvSpPr>
        <p:spPr bwMode="auto">
          <a:xfrm>
            <a:off x="782954" y="684195"/>
            <a:ext cx="919268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77800" algn="l"/>
              </a:tabLst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>
            <a:spLocks noChangeAspect="1"/>
          </p:cNvSpPr>
          <p:nvPr userDrawn="1"/>
        </p:nvSpPr>
        <p:spPr>
          <a:xfrm>
            <a:off x="7740352" y="1"/>
            <a:ext cx="1403648" cy="652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21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35" y="145612"/>
            <a:ext cx="1122597" cy="3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2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7报告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C:\Documents and Settings\Administrator\桌面\素材CNN sccnn.com 388XXC2.jpg"/>
          <p:cNvPicPr>
            <a:picLocks noChangeAspect="1" noChangeArrowheads="1"/>
          </p:cNvPicPr>
          <p:nvPr userDrawn="1"/>
        </p:nvPicPr>
        <p:blipFill>
          <a:blip r:embed="rId2"/>
          <a:srcRect l="1215" t="10843" b="5045"/>
          <a:stretch>
            <a:fillRect/>
          </a:stretch>
        </p:blipFill>
        <p:spPr bwMode="auto">
          <a:xfrm>
            <a:off x="0" y="-52127"/>
            <a:ext cx="9144000" cy="519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 bwMode="auto">
          <a:xfrm>
            <a:off x="0" y="102643"/>
            <a:ext cx="9142186" cy="5040857"/>
          </a:xfrm>
          <a:prstGeom prst="rect">
            <a:avLst/>
          </a:prstGeom>
          <a:gradFill>
            <a:gsLst>
              <a:gs pos="74000">
                <a:schemeClr val="bg1">
                  <a:lumMod val="50000"/>
                  <a:alpha val="28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060252"/>
            <a:ext cx="9142186" cy="287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45642" y="439107"/>
            <a:ext cx="4608513" cy="57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在此输入报告标题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95288" y="1067542"/>
            <a:ext cx="2665412" cy="2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单击此处添加副标题</a:t>
            </a:r>
            <a:endParaRPr lang="zh-CN" altLang="en-US" dirty="0"/>
          </a:p>
        </p:txBody>
      </p:sp>
      <p:pic>
        <p:nvPicPr>
          <p:cNvPr id="10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35" y="241409"/>
            <a:ext cx="1736781" cy="6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0" y="1018747"/>
            <a:ext cx="914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59633" y="-56203"/>
            <a:ext cx="7200800" cy="519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509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1">
    <p:bg>
      <p:bgPr>
        <a:pattFill prst="pct30">
          <a:fgClr>
            <a:schemeClr val="tx1">
              <a:lumMod val="75000"/>
              <a:lumOff val="2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035699"/>
            <a:ext cx="74739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17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2">
    <p:bg>
      <p:bgPr>
        <a:pattFill prst="weave">
          <a:fgClr>
            <a:schemeClr val="tx1">
              <a:lumMod val="75000"/>
              <a:lumOff val="25000"/>
            </a:schemeClr>
          </a:fgClr>
          <a:bgClr>
            <a:srgbClr val="16161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59632" y="1578154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tx2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THANK YOU</a:t>
            </a:r>
            <a:endParaRPr lang="zh-CN" altLang="en-US" sz="9600" b="1" dirty="0">
              <a:solidFill>
                <a:schemeClr val="tx2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641" y="3043904"/>
            <a:ext cx="24973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860032" y="1809377"/>
            <a:ext cx="237626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5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5" r:id="rId2"/>
    <p:sldLayoutId id="2147483693" r:id="rId3"/>
    <p:sldLayoutId id="2147483694" r:id="rId4"/>
    <p:sldLayoutId id="2147483698" r:id="rId5"/>
    <p:sldLayoutId id="2147483696" r:id="rId6"/>
    <p:sldLayoutId id="2147483697" r:id="rId7"/>
    <p:sldLayoutId id="2147483666" r:id="rId8"/>
    <p:sldLayoutId id="2147483690" r:id="rId9"/>
    <p:sldLayoutId id="2147483668" r:id="rId10"/>
    <p:sldLayoutId id="2147483677" r:id="rId11"/>
    <p:sldLayoutId id="2147483678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80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2" r:id="rId2"/>
    <p:sldLayoutId id="2147483723" r:id="rId3"/>
    <p:sldLayoutId id="2147483726" r:id="rId4"/>
    <p:sldLayoutId id="2147483727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8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4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0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1.241:8080/IT_BD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39952" y="1996331"/>
            <a:ext cx="4896544" cy="719435"/>
          </a:xfrm>
        </p:spPr>
        <p:txBody>
          <a:bodyPr/>
          <a:lstStyle/>
          <a:p>
            <a:pPr algn="ctr"/>
            <a:r>
              <a:rPr lang="zh-CN" altLang="en-US" dirty="0"/>
              <a:t>故障</a:t>
            </a:r>
            <a:r>
              <a:rPr lang="zh-CN" altLang="en-US" dirty="0" smtClean="0"/>
              <a:t>处理跟进系统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372200" y="2787774"/>
            <a:ext cx="2304256" cy="288000"/>
          </a:xfrm>
        </p:spPr>
        <p:txBody>
          <a:bodyPr/>
          <a:lstStyle/>
          <a:p>
            <a:r>
              <a:rPr lang="zh-CN" altLang="en-US" dirty="0"/>
              <a:t>开发</a:t>
            </a:r>
            <a:r>
              <a:rPr lang="zh-CN" altLang="en-US" dirty="0" smtClean="0"/>
              <a:t>：信息与流程管理部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8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、故障报修管理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11187"/>
            <a:ext cx="9073008" cy="412080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532440" y="170765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16016" y="2031690"/>
            <a:ext cx="3744416" cy="212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028384" y="171375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244408" y="1779662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51620" y="2198608"/>
            <a:ext cx="3562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、点击查看详情按钮弹出如</a:t>
            </a:r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所示的窗口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、为该故障单的处理详情，点击右上角关闭窗口即可关闭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16" y="2156487"/>
            <a:ext cx="3537490" cy="1944216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7092280" y="21012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故障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报修管理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11187"/>
            <a:ext cx="9073008" cy="412080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316416" y="1707654"/>
            <a:ext cx="288032" cy="20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716016" y="1956299"/>
            <a:ext cx="2520280" cy="2343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812360" y="1678528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8028384" y="1779662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59632" y="2222052"/>
            <a:ext cx="29523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、点击转发按钮弹出</a:t>
            </a:r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所示的弹窗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、转发窗口除被转发人外其余信息        都是自动添加的，只需选择被转发人即可，点击提交即可完成转发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47" y="1991610"/>
            <a:ext cx="2332003" cy="2308331"/>
          </a:xfrm>
          <a:prstGeom prst="rect">
            <a:avLst/>
          </a:prstGeom>
        </p:spPr>
      </p:pic>
      <p:sp>
        <p:nvSpPr>
          <p:cNvPr id="38" name="椭圆 37"/>
          <p:cNvSpPr/>
          <p:nvPr/>
        </p:nvSpPr>
        <p:spPr>
          <a:xfrm>
            <a:off x="6300192" y="2003915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五、系统展示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8" name="图片 3" descr="www.tuweimei.comComp_5073797_1BiQIkaKbPl0GRtziUyuY4qzB5ajD395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" y="1521104"/>
            <a:ext cx="2137420" cy="21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2627784" y="1347614"/>
            <a:ext cx="4483604" cy="2619072"/>
            <a:chOff x="2483768" y="1655776"/>
            <a:chExt cx="4483604" cy="2619072"/>
          </a:xfrm>
        </p:grpSpPr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>
              <a:off x="2503173" y="1655776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2484065" y="2303848"/>
              <a:ext cx="4464199" cy="46146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47864" y="1687714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故障报修管理模块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357467" y="2286182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报修转发模块</a:t>
              </a:r>
              <a:endParaRPr lang="zh-CN" altLang="en-US" sz="2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2483768" y="3046332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47866" y="304879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报修统计模块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2493369" y="3813382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47866" y="3840940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报修处理模块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>
              <a:off x="6151466" y="2414348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9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、故障报修转发审核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6"/>
            <a:ext cx="8902038" cy="41764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512" y="170765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86776" y="167165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7767" y="1203598"/>
            <a:ext cx="3600400" cy="428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20072" y="127560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>
            <a:stCxn id="12" idx="2"/>
          </p:cNvCxnSpPr>
          <p:nvPr/>
        </p:nvCxnSpPr>
        <p:spPr>
          <a:xfrm flipH="1">
            <a:off x="4932040" y="1383618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75522" y="1887674"/>
            <a:ext cx="1296144" cy="20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854897" y="1905160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571666" y="1995686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38740" y="2254863"/>
            <a:ext cx="3368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1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、点击左边故障报修管理出现右边窗口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2</a:t>
            </a:r>
            <a:r>
              <a:rPr lang="zh-CN" altLang="en-US" sz="1100" dirty="0" smtClean="0">
                <a:solidFill>
                  <a:srgbClr val="FF0000"/>
                </a:solidFill>
              </a:rPr>
              <a:t>、输入或选择你需要的内容点击查询按钮进行查询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r>
              <a:rPr lang="zh-CN" altLang="en-US" sz="1100" dirty="0">
                <a:solidFill>
                  <a:srgbClr val="FF0000"/>
                </a:solidFill>
              </a:rPr>
              <a:t>、点击查看详情弹出右图所示的框进行查看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4</a:t>
            </a:r>
            <a:r>
              <a:rPr lang="zh-CN" altLang="en-US" sz="1100" dirty="0" smtClean="0">
                <a:solidFill>
                  <a:srgbClr val="FF0000"/>
                </a:solidFill>
              </a:rPr>
              <a:t>、一个分页处理，按时间排序的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32440" y="1679587"/>
            <a:ext cx="360040" cy="20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028384" y="1679587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244408" y="1788655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30" y="2123297"/>
            <a:ext cx="2951626" cy="1960621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860032" y="2078861"/>
            <a:ext cx="2991924" cy="2077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04248" y="2095761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5"/>
            <a:ext cx="8928992" cy="423662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、故障报修转发审核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95186" y="1689637"/>
            <a:ext cx="409262" cy="450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68344" y="1679587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7884368" y="1783630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203848" y="241222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、点击审核下拉框，出现通过和驳回两个选项，选择后弹出确认窗口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五、系统展示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8" name="图片 3" descr="www.tuweimei.comComp_5073797_1BiQIkaKbPl0GRtziUyuY4qzB5ajD395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" y="1521104"/>
            <a:ext cx="2137420" cy="21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2637385" y="1347614"/>
            <a:ext cx="4474003" cy="2619072"/>
            <a:chOff x="2493369" y="1655776"/>
            <a:chExt cx="4474003" cy="2619072"/>
          </a:xfrm>
        </p:grpSpPr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2503173" y="2346438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>
              <a:off x="2503173" y="1655776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2503173" y="3023928"/>
              <a:ext cx="4464199" cy="46146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47864" y="1687714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故障报修管理模块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357316" y="2334500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报修转发模块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54492" y="302891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报修统计模块</a:t>
              </a:r>
              <a:endParaRPr lang="zh-CN" altLang="en-US" sz="2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2493369" y="3813382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47866" y="3840940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报修处理模块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>
              <a:off x="6084168" y="3167190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1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6"/>
            <a:ext cx="8928992" cy="416828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、故障报修统计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517" y="1815666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86776" y="177966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9632" y="987574"/>
            <a:ext cx="13681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871700" y="61510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3" name="直接箭头连接符 22"/>
          <p:cNvCxnSpPr>
            <a:stCxn id="22" idx="4"/>
          </p:cNvCxnSpPr>
          <p:nvPr/>
        </p:nvCxnSpPr>
        <p:spPr>
          <a:xfrm>
            <a:off x="1979712" y="831129"/>
            <a:ext cx="0" cy="147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284376" y="1388110"/>
            <a:ext cx="695336" cy="391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483768" y="141962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5" name="直接箭头连接符 34"/>
          <p:cNvCxnSpPr>
            <a:stCxn id="33" idx="2"/>
          </p:cNvCxnSpPr>
          <p:nvPr/>
        </p:nvCxnSpPr>
        <p:spPr>
          <a:xfrm flipH="1">
            <a:off x="1979712" y="1527634"/>
            <a:ext cx="504056" cy="26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699792" y="2283718"/>
            <a:ext cx="41764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、点击故障保修统计出现右图窗口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、点击客服统计出现客服统计表格，点击专员统计出现专员统计表格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、选择查询条件日、月、年，点击查询即可快速查询，默认以日查询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8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、故障报修统计详情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6"/>
            <a:ext cx="8856984" cy="420245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316416" y="1851670"/>
            <a:ext cx="4320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24428" y="141962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endCxn id="14" idx="0"/>
          </p:cNvCxnSpPr>
          <p:nvPr/>
        </p:nvCxnSpPr>
        <p:spPr>
          <a:xfrm>
            <a:off x="8532440" y="1635646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182922" y="221171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、点击查看详情按钮出现如下图所示窗口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519487"/>
            <a:ext cx="4752528" cy="2047452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944377" y="34352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26567" y="1347614"/>
            <a:ext cx="4484821" cy="2520280"/>
            <a:chOff x="2482551" y="1655776"/>
            <a:chExt cx="4484821" cy="2520280"/>
          </a:xfrm>
        </p:grpSpPr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2483768" y="3023928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7" name="AutoShape 9"/>
            <p:cNvSpPr>
              <a:spLocks noChangeArrowheads="1"/>
            </p:cNvSpPr>
            <p:nvPr/>
          </p:nvSpPr>
          <p:spPr bwMode="auto">
            <a:xfrm>
              <a:off x="2482551" y="3714590"/>
              <a:ext cx="4464199" cy="46146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2503173" y="2346438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>
              <a:off x="2503173" y="1655776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47864" y="1687714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故障报修管理模块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357316" y="2334500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报修转发模块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54492" y="302891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报修统计模块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47864" y="3724130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报修处理模块</a:t>
              </a:r>
              <a:endParaRPr lang="zh-CN" altLang="en-US" sz="2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>
              <a:off x="6084168" y="3849146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五、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故障保修处理</a:t>
            </a:r>
          </a:p>
        </p:txBody>
      </p:sp>
      <p:pic>
        <p:nvPicPr>
          <p:cNvPr id="38" name="图片 3" descr="www.tuweimei.comComp_5073797_1BiQIkaKbPl0GRtziUyuY4qzB5ajD395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" y="1521104"/>
            <a:ext cx="2137420" cy="21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0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、导出数据与文件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55526"/>
            <a:ext cx="8928992" cy="41044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2966" y="1903800"/>
            <a:ext cx="706626" cy="119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97767" y="1203598"/>
            <a:ext cx="3600400" cy="428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20072" y="127560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 flipH="1">
            <a:off x="4932040" y="1383618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275522" y="1887674"/>
            <a:ext cx="1296144" cy="20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854897" y="1905160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571666" y="1995686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38740" y="2254863"/>
            <a:ext cx="3368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1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、点击左边故障报修</a:t>
            </a:r>
            <a:r>
              <a:rPr lang="zh-CN" altLang="en-US" sz="1100" dirty="0">
                <a:solidFill>
                  <a:srgbClr val="FF0000"/>
                </a:solidFill>
              </a:rPr>
              <a:t>处理</a:t>
            </a:r>
            <a:r>
              <a:rPr lang="zh-CN" altLang="en-US" sz="1100" dirty="0" smtClean="0">
                <a:solidFill>
                  <a:srgbClr val="FF0000"/>
                </a:solidFill>
              </a:rPr>
              <a:t>出现右边窗口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2</a:t>
            </a:r>
            <a:r>
              <a:rPr lang="zh-CN" altLang="en-US" sz="1100" dirty="0" smtClean="0">
                <a:solidFill>
                  <a:srgbClr val="FF0000"/>
                </a:solidFill>
              </a:rPr>
              <a:t>、输入或选择你需要的内容点击查询按钮进行查询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3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、点击查看详情弹出右图所示的框进行查看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4</a:t>
            </a:r>
            <a:r>
              <a:rPr lang="zh-CN" altLang="en-US" sz="1100" dirty="0" smtClean="0">
                <a:solidFill>
                  <a:srgbClr val="FF0000"/>
                </a:solidFill>
              </a:rPr>
              <a:t>、一个分页处理，按时间排序的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46380" y="1854242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020272" y="225486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100392" y="163821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>
            <a:stCxn id="30" idx="6"/>
            <a:endCxn id="33" idx="1"/>
          </p:cNvCxnSpPr>
          <p:nvPr/>
        </p:nvCxnSpPr>
        <p:spPr>
          <a:xfrm flipV="1">
            <a:off x="8316416" y="1744944"/>
            <a:ext cx="216024" cy="1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532440" y="1635646"/>
            <a:ext cx="360040" cy="218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390" y="2526103"/>
            <a:ext cx="2854489" cy="15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 rot="20822713">
            <a:off x="3587705" y="2956226"/>
            <a:ext cx="1542355" cy="348260"/>
          </a:xfrm>
          <a:prstGeom prst="rect">
            <a:avLst/>
          </a:prstGeom>
          <a:solidFill>
            <a:srgbClr val="3937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操作流程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 rot="20814200">
            <a:off x="3208066" y="1123886"/>
            <a:ext cx="2092325" cy="315198"/>
          </a:xfrm>
          <a:prstGeom prst="rect">
            <a:avLst/>
          </a:prstGeom>
          <a:solidFill>
            <a:srgbClr val="3937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项目</a:t>
            </a:r>
            <a:r>
              <a:rPr lang="zh-CN" altLang="en-US" sz="2000" b="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背景</a:t>
            </a:r>
            <a:endParaRPr lang="zh-CN" altLang="en-US" sz="2000" b="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11510"/>
            <a:ext cx="1584175" cy="504379"/>
          </a:xfrm>
          <a:prstGeom prst="rect">
            <a:avLst/>
          </a:prstGeom>
        </p:spPr>
      </p:pic>
      <p:sp>
        <p:nvSpPr>
          <p:cNvPr id="14" name="文本占位符 1"/>
          <p:cNvSpPr txBox="1">
            <a:spLocks/>
          </p:cNvSpPr>
          <p:nvPr/>
        </p:nvSpPr>
        <p:spPr>
          <a:xfrm rot="20814200">
            <a:off x="2708291" y="1820531"/>
            <a:ext cx="2092325" cy="315198"/>
          </a:xfrm>
          <a:prstGeom prst="rect">
            <a:avLst/>
          </a:prstGeom>
          <a:solidFill>
            <a:srgbClr val="39374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系统特点</a:t>
            </a:r>
            <a:endParaRPr lang="zh-CN" altLang="en-US" sz="20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 rot="20814200">
            <a:off x="3119247" y="2372658"/>
            <a:ext cx="2092325" cy="315198"/>
          </a:xfrm>
          <a:prstGeom prst="rect">
            <a:avLst/>
          </a:prstGeom>
          <a:solidFill>
            <a:srgbClr val="39374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功能模块介绍</a:t>
            </a:r>
            <a:endParaRPr lang="zh-CN" altLang="en-US" sz="20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文本占位符 1"/>
          <p:cNvSpPr txBox="1">
            <a:spLocks/>
          </p:cNvSpPr>
          <p:nvPr/>
        </p:nvSpPr>
        <p:spPr>
          <a:xfrm rot="20814200">
            <a:off x="3884598" y="3549110"/>
            <a:ext cx="1659832" cy="315198"/>
          </a:xfrm>
          <a:prstGeom prst="rect">
            <a:avLst/>
          </a:prstGeom>
          <a:solidFill>
            <a:srgbClr val="39374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系统展示</a:t>
            </a:r>
          </a:p>
        </p:txBody>
      </p:sp>
    </p:spTree>
    <p:extLst>
      <p:ext uri="{BB962C8B-B14F-4D97-AF65-F5344CB8AC3E}">
        <p14:creationId xmlns:p14="http://schemas.microsoft.com/office/powerpoint/2010/main" val="12786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6" y="555526"/>
            <a:ext cx="8912600" cy="419467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、故障保修处理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02800" y="2352782"/>
            <a:ext cx="33684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1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、点击状态下拉框，出现</a:t>
            </a:r>
            <a:r>
              <a:rPr lang="en-US" altLang="zh-CN" sz="1100" dirty="0" smtClean="0">
                <a:solidFill>
                  <a:srgbClr val="FF0000"/>
                </a:solidFill>
              </a:rPr>
              <a:t>3</a:t>
            </a:r>
            <a:r>
              <a:rPr lang="zh-CN" altLang="en-US" sz="1100" dirty="0" smtClean="0">
                <a:solidFill>
                  <a:srgbClr val="FF0000"/>
                </a:solidFill>
              </a:rPr>
              <a:t>个选项，点击完成或未完成时出现右图</a:t>
            </a:r>
            <a:r>
              <a:rPr lang="en-US" altLang="zh-CN" sz="1100" dirty="0" smtClean="0">
                <a:solidFill>
                  <a:srgbClr val="FF0000"/>
                </a:solidFill>
              </a:rPr>
              <a:t>2</a:t>
            </a:r>
            <a:r>
              <a:rPr lang="zh-CN" altLang="en-US" sz="1100" dirty="0" smtClean="0">
                <a:solidFill>
                  <a:srgbClr val="FF0000"/>
                </a:solidFill>
              </a:rPr>
              <a:t>窗口进行备注填写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2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、点击转发是出现转发窗口</a:t>
            </a:r>
            <a:r>
              <a:rPr lang="en-US" altLang="zh-CN" sz="1100" dirty="0" smtClean="0">
                <a:solidFill>
                  <a:srgbClr val="FF0000"/>
                </a:solidFill>
              </a:rPr>
              <a:t>3</a:t>
            </a:r>
            <a:r>
              <a:rPr lang="zh-CN" altLang="en-US" sz="1100" dirty="0" smtClean="0">
                <a:solidFill>
                  <a:srgbClr val="FF0000"/>
                </a:solidFill>
              </a:rPr>
              <a:t>，转法师可添加备注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96336" y="180982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>
            <a:stCxn id="30" idx="6"/>
            <a:endCxn id="33" idx="1"/>
          </p:cNvCxnSpPr>
          <p:nvPr/>
        </p:nvCxnSpPr>
        <p:spPr>
          <a:xfrm>
            <a:off x="7812360" y="1917839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244408" y="1623968"/>
            <a:ext cx="360040" cy="587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604" y="2376652"/>
            <a:ext cx="2230628" cy="164248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507747" y="228991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258" y="2265952"/>
            <a:ext cx="2332003" cy="230833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014254" y="22447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六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、使用要求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8" name="图片 1" descr="问号6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1590"/>
            <a:ext cx="252314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19672" y="747096"/>
            <a:ext cx="1944216" cy="369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使用要求：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5227" y="1229727"/>
            <a:ext cx="5328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客服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400" dirty="0" smtClean="0"/>
              <a:t>1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每天上班必须将班聊打开</a:t>
            </a:r>
            <a:endParaRPr lang="en-US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有要处理的问题必须</a:t>
            </a:r>
            <a:r>
              <a:rPr lang="zh-CN" altLang="en-US" sz="1400" dirty="0"/>
              <a:t>第</a:t>
            </a:r>
            <a:r>
              <a:rPr lang="zh-CN" altLang="en-US" sz="1400" dirty="0" smtClean="0"/>
              <a:t>一时间将其录入系统</a:t>
            </a:r>
            <a:endParaRPr lang="en-US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必须将系统时时打开并按时刷新，以查看有没有要审核的信息</a:t>
            </a:r>
            <a:endParaRPr lang="en-US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en-US" sz="1400" dirty="0" smtClean="0"/>
              <a:t>、录入系统和审核后需查看邮件有没有正常发送出去，系统有提示，但需注意手动查看</a:t>
            </a:r>
            <a:endParaRPr lang="en-US" altLang="zh-CN" sz="1400" dirty="0" smtClean="0"/>
          </a:p>
          <a:p>
            <a:endParaRPr lang="en-US" altLang="zh-CN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045227" y="285785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专员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400" dirty="0" smtClean="0"/>
              <a:t>1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上班期间每日上班必须将</a:t>
            </a:r>
            <a:r>
              <a:rPr lang="en-US" altLang="zh-CN" sz="1400" dirty="0" err="1" smtClean="0"/>
              <a:t>FoxMaiL</a:t>
            </a:r>
            <a:r>
              <a:rPr lang="zh-CN" altLang="en-US" sz="1400" dirty="0" smtClean="0"/>
              <a:t>打开；</a:t>
            </a:r>
            <a:endParaRPr lang="en-US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有事外出必须将邮箱手机端打开并能接收邮件</a:t>
            </a:r>
            <a:endParaRPr lang="en-US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en-US" sz="1400" dirty="0" smtClean="0"/>
              <a:t>、及时处理问题，遇到不能解决的必须及时转发或通知领导，以免耽误</a:t>
            </a:r>
            <a:endParaRPr lang="en-US" altLang="zh-CN" sz="1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066795" y="4119734"/>
            <a:ext cx="511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注意：系统有超时自动处理，请注意每天看未完成单，是否有超时未处理的单，需及时进行</a:t>
            </a:r>
            <a:r>
              <a:rPr lang="zh-CN" altLang="en-US" sz="1400" dirty="0" smtClean="0">
                <a:solidFill>
                  <a:srgbClr val="FF0000"/>
                </a:solidFill>
              </a:rPr>
              <a:t>处理（专员、客服都应关注）。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86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5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87624" y="0"/>
            <a:ext cx="3873256" cy="432000"/>
          </a:xfrm>
        </p:spPr>
        <p:txBody>
          <a:bodyPr/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一、项目背景</a:t>
            </a:r>
          </a:p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56536"/>
            <a:ext cx="1762125" cy="2543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1760" y="1467897"/>
            <a:ext cx="6120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</a:t>
            </a:r>
            <a:r>
              <a:rPr lang="en-US" altLang="zh-CN" sz="1600" b="1" dirty="0" smtClean="0">
                <a:latin typeface="+mn-ea"/>
              </a:rPr>
              <a:t>      </a:t>
            </a:r>
            <a:r>
              <a:rPr lang="zh-CN" altLang="en-US" b="1" dirty="0" smtClean="0">
                <a:latin typeface="+mn-ea"/>
              </a:rPr>
              <a:t>目前部门软件维护，设备报修这一块存在任务分配不均，登记信息不全，导致无法进行统计分析。为了解决这些问题现开发</a:t>
            </a:r>
            <a:r>
              <a:rPr lang="zh-CN" altLang="en-US" b="1" dirty="0">
                <a:latin typeface="+mn-ea"/>
              </a:rPr>
              <a:t>故障处理跟进</a:t>
            </a:r>
            <a:r>
              <a:rPr lang="zh-CN" altLang="en-US" b="1" dirty="0" smtClean="0">
                <a:latin typeface="+mn-ea"/>
              </a:rPr>
              <a:t>管理系统，该系统具有</a:t>
            </a:r>
            <a:r>
              <a:rPr lang="zh-CN" altLang="en-US" b="1" dirty="0">
                <a:latin typeface="+mn-ea"/>
              </a:rPr>
              <a:t>任务</a:t>
            </a:r>
            <a:r>
              <a:rPr lang="zh-CN" altLang="en-US" b="1" dirty="0" smtClean="0">
                <a:latin typeface="+mn-ea"/>
              </a:rPr>
              <a:t>分配，邮件提醒，记录并统计分析数据等功能，可以达到均衡员工工作量，提升工作效率，数据有记可查，分析员工每日、月的工作情况等。</a:t>
            </a:r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7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87624" y="0"/>
            <a:ext cx="5457432" cy="432000"/>
          </a:xfrm>
        </p:spPr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二、系统特点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" name="图片 1" descr="发大镜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4699"/>
            <a:ext cx="3140219" cy="235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635896" y="1449102"/>
            <a:ext cx="2880320" cy="2165812"/>
            <a:chOff x="3635896" y="1218897"/>
            <a:chExt cx="2880320" cy="2165812"/>
          </a:xfrm>
        </p:grpSpPr>
        <p:sp>
          <p:nvSpPr>
            <p:cNvPr id="3" name="文本框 2"/>
            <p:cNvSpPr txBox="1"/>
            <p:nvPr/>
          </p:nvSpPr>
          <p:spPr>
            <a:xfrm>
              <a:off x="4644008" y="1679306"/>
              <a:ext cx="1872208" cy="17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latin typeface="+mn-ea"/>
                </a:rPr>
                <a:t>分工明确</a:t>
              </a:r>
              <a:endParaRPr lang="en-US" altLang="zh-CN" dirty="0" smtClean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latin typeface="+mn-ea"/>
                </a:rPr>
                <a:t>邮件提醒</a:t>
              </a:r>
              <a:endParaRPr lang="en-US" altLang="zh-CN" dirty="0" smtClean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latin typeface="+mn-ea"/>
                </a:rPr>
                <a:t>数据安全</a:t>
              </a:r>
              <a:endParaRPr lang="en-US" altLang="zh-CN" dirty="0" smtClean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latin typeface="+mn-ea"/>
                </a:rPr>
                <a:t>统计分析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635896" y="121889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系统特点：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3628" y="0"/>
            <a:ext cx="2952328" cy="432000"/>
          </a:xfrm>
        </p:spPr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三、功能模块介绍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" y="994092"/>
            <a:ext cx="2635473" cy="329112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131840" y="1497292"/>
            <a:ext cx="4320480" cy="2284728"/>
            <a:chOff x="2987824" y="1297237"/>
            <a:chExt cx="4320480" cy="2284728"/>
          </a:xfrm>
        </p:grpSpPr>
        <p:sp>
          <p:nvSpPr>
            <p:cNvPr id="4" name="文本框 3"/>
            <p:cNvSpPr txBox="1"/>
            <p:nvPr/>
          </p:nvSpPr>
          <p:spPr>
            <a:xfrm>
              <a:off x="3131840" y="1697347"/>
              <a:ext cx="4176464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solidFill>
                    <a:srgbClr val="161616"/>
                  </a:solidFill>
                  <a:latin typeface="+mn-ea"/>
                </a:rPr>
                <a:t>故障报修录入</a:t>
              </a: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模块</a:t>
              </a:r>
              <a:endParaRPr lang="en-US" altLang="zh-CN" sz="2000" dirty="0" smtClean="0">
                <a:solidFill>
                  <a:srgbClr val="161616"/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solidFill>
                    <a:srgbClr val="161616"/>
                  </a:solidFill>
                  <a:latin typeface="+mn-ea"/>
                </a:rPr>
                <a:t>故障报修转发审核</a:t>
              </a: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模块</a:t>
              </a:r>
              <a:endParaRPr lang="en-US" altLang="zh-CN" sz="2000" b="1" dirty="0">
                <a:solidFill>
                  <a:srgbClr val="161616"/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故障报修</a:t>
              </a:r>
              <a:r>
                <a:rPr lang="zh-CN" altLang="en-US" sz="2000" dirty="0" smtClean="0">
                  <a:solidFill>
                    <a:srgbClr val="161616"/>
                  </a:solidFill>
                  <a:latin typeface="+mn-ea"/>
                </a:rPr>
                <a:t>统计</a:t>
              </a: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模块</a:t>
              </a:r>
              <a:endParaRPr lang="en-US" altLang="zh-CN" sz="2000" dirty="0" smtClean="0">
                <a:solidFill>
                  <a:srgbClr val="161616"/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故障</a:t>
              </a:r>
              <a:r>
                <a:rPr lang="zh-CN" altLang="en-US" sz="2000" dirty="0" smtClean="0">
                  <a:solidFill>
                    <a:srgbClr val="161616"/>
                  </a:solidFill>
                  <a:latin typeface="+mn-ea"/>
                </a:rPr>
                <a:t>报修处理</a:t>
              </a:r>
              <a:r>
                <a:rPr lang="zh-CN" altLang="en-US" sz="2000" dirty="0">
                  <a:solidFill>
                    <a:srgbClr val="161616"/>
                  </a:solidFill>
                  <a:latin typeface="+mn-ea"/>
                </a:rPr>
                <a:t>模块</a:t>
              </a:r>
              <a:endParaRPr lang="en-US" altLang="zh-CN" sz="2000" dirty="0" smtClean="0">
                <a:solidFill>
                  <a:srgbClr val="161616"/>
                </a:solidFill>
                <a:latin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87824" y="129723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+mn-ea"/>
                </a:rPr>
                <a:t>功能</a:t>
              </a:r>
              <a:r>
                <a:rPr lang="zh-CN" altLang="en-US" sz="2000" dirty="0" smtClean="0">
                  <a:latin typeface="+mn-ea"/>
                </a:rPr>
                <a:t>模块：</a:t>
              </a:r>
              <a:endParaRPr lang="zh-CN" altLang="en-US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9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87624" y="0"/>
            <a:ext cx="2520280" cy="432000"/>
          </a:xfrm>
        </p:spPr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四、操作流程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r"/>
            <a:endParaRPr lang="zh-CN" altLang="en-US" dirty="0"/>
          </a:p>
        </p:txBody>
      </p:sp>
      <p:cxnSp>
        <p:nvCxnSpPr>
          <p:cNvPr id="74" name="MH_Other_18"/>
          <p:cNvCxnSpPr/>
          <p:nvPr>
            <p:custDataLst>
              <p:tags r:id="rId1"/>
            </p:custDataLst>
          </p:nvPr>
        </p:nvCxnSpPr>
        <p:spPr>
          <a:xfrm>
            <a:off x="5895004" y="-1519570"/>
            <a:ext cx="741286" cy="24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43" y="555526"/>
            <a:ext cx="412771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五、系统展示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8" name="图片 3" descr="www.tuweimei.comComp_5073797_1BiQIkaKbPl0GRtziUyuY4qzB5ajD395.jp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" y="1521104"/>
            <a:ext cx="2137420" cy="21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2627784" y="1212942"/>
            <a:ext cx="4473800" cy="2753744"/>
            <a:chOff x="2483768" y="1521104"/>
            <a:chExt cx="4473800" cy="2753744"/>
          </a:xfrm>
        </p:grpSpPr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2483768" y="1521104"/>
              <a:ext cx="4464199" cy="46146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47866" y="152356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故障报修管理模块</a:t>
              </a:r>
              <a:endParaRPr lang="zh-CN" altLang="en-US" sz="2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3" name="AutoShape 9"/>
            <p:cNvSpPr>
              <a:spLocks noChangeArrowheads="1"/>
            </p:cNvSpPr>
            <p:nvPr/>
          </p:nvSpPr>
          <p:spPr bwMode="auto">
            <a:xfrm>
              <a:off x="2493369" y="2283718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357467" y="2286182"/>
              <a:ext cx="2736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报修转发模块</a:t>
              </a:r>
            </a:p>
            <a:p>
              <a:pPr algn="ctr"/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2483768" y="3046332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47866" y="304879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隶书" panose="02010509060101010101" pitchFamily="49" charset="-122"/>
                  <a:ea typeface="隶书" panose="02010509060101010101" pitchFamily="49" charset="-122"/>
                </a:rPr>
                <a:t>故障</a:t>
              </a:r>
              <a:r>
                <a:rPr lang="zh-CN" altLang="en-US" sz="2000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报修统计模块</a:t>
              </a:r>
              <a:endPara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7" name="AutoShape 19"/>
            <p:cNvSpPr>
              <a:spLocks noChangeArrowheads="1"/>
            </p:cNvSpPr>
            <p:nvPr/>
          </p:nvSpPr>
          <p:spPr bwMode="auto">
            <a:xfrm>
              <a:off x="6100397" y="1643887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2493369" y="3813382"/>
              <a:ext cx="4464199" cy="46146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779912" y="353979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故障报修处理模块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98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97868"/>
            <a:ext cx="8928992" cy="413412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、用户登录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77155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网址：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hlinkClick r:id="rId3"/>
              </a:rPr>
              <a:t>http://</a:t>
            </a:r>
            <a:r>
              <a:rPr lang="en-US" altLang="zh-CN" sz="1200" dirty="0" smtClean="0">
                <a:solidFill>
                  <a:srgbClr val="FF0000"/>
                </a:solidFill>
                <a:latin typeface="+mn-ea"/>
                <a:hlinkClick r:id="rId3"/>
              </a:rPr>
              <a:t>172.16.1.241:8080/IT_BDM</a:t>
            </a:r>
            <a:endParaRPr lang="en-US" altLang="zh-CN" sz="1200" dirty="0" smtClean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登陆账号为：</a:t>
            </a:r>
            <a:r>
              <a:rPr lang="en-US" altLang="zh-CN" sz="1200" dirty="0" err="1" smtClean="0">
                <a:solidFill>
                  <a:srgbClr val="FF0000"/>
                </a:solidFill>
                <a:latin typeface="+mn-ea"/>
              </a:rPr>
              <a:t>yd</a:t>
            </a:r>
            <a:r>
              <a:rPr lang="en-US" altLang="zh-CN" sz="1200" dirty="0" smtClean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1200" dirty="0" smtClean="0">
                <a:solidFill>
                  <a:srgbClr val="FF0000"/>
                </a:solidFill>
                <a:latin typeface="+mn-ea"/>
              </a:rPr>
              <a:t>工号   密码默认为：</a:t>
            </a:r>
            <a:r>
              <a:rPr lang="en-US" altLang="zh-CN" sz="1200" dirty="0" smtClean="0">
                <a:solidFill>
                  <a:srgbClr val="FF0000"/>
                </a:solidFill>
                <a:latin typeface="+mn-ea"/>
              </a:rPr>
              <a:t>123456</a:t>
            </a:r>
            <a:endParaRPr lang="zh-CN" altLang="en-US" sz="1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0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" y="627534"/>
            <a:ext cx="9073008" cy="412080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、故障报修管理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170765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86776" y="167165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7767" y="1203598"/>
            <a:ext cx="3600400" cy="428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220072" y="127560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9" idx="2"/>
          </p:cNvCxnSpPr>
          <p:nvPr/>
        </p:nvCxnSpPr>
        <p:spPr>
          <a:xfrm flipH="1">
            <a:off x="4932040" y="1383618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820472" y="1059582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178706" y="10595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406426" y="1167594"/>
            <a:ext cx="414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275522" y="1887674"/>
            <a:ext cx="1296144" cy="20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854897" y="1905160"/>
            <a:ext cx="216024" cy="218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4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2571666" y="1995686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09492"/>
            <a:ext cx="2960813" cy="189003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238740" y="2254863"/>
            <a:ext cx="33684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1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、点击左边故障报修管理出现右边窗口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2</a:t>
            </a:r>
            <a:r>
              <a:rPr lang="zh-CN" altLang="en-US" sz="1100" dirty="0" smtClean="0">
                <a:solidFill>
                  <a:srgbClr val="FF0000"/>
                </a:solidFill>
              </a:rPr>
              <a:t>、输入或选择你需要的内容点击查询按钮进行查询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3</a:t>
            </a:r>
            <a:r>
              <a:rPr lang="zh-CN" altLang="en-US" sz="1100" dirty="0" smtClean="0">
                <a:solidFill>
                  <a:srgbClr val="FF0000"/>
                </a:solidFill>
              </a:rPr>
              <a:t>、点击加号弹出右图所示的框进行添加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4</a:t>
            </a:r>
            <a:r>
              <a:rPr lang="zh-CN" altLang="en-US" sz="1100" dirty="0" smtClean="0">
                <a:solidFill>
                  <a:srgbClr val="FF0000"/>
                </a:solidFill>
              </a:rPr>
              <a:t>、一个分页处理，按时间排序的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5</a:t>
            </a:r>
            <a:r>
              <a:rPr lang="zh-CN" altLang="en-US" sz="1100" dirty="0" smtClean="0">
                <a:solidFill>
                  <a:srgbClr val="FF0000"/>
                </a:solidFill>
              </a:rPr>
              <a:t>、提醒当前还有未处理的任务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98167" y="2182164"/>
            <a:ext cx="3058209" cy="1973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389610" y="2985809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故障录入添加窗口     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都是必填项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713118" y="22480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85126" y="771550"/>
            <a:ext cx="132337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092280" y="73554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5</a:t>
            </a:r>
            <a:endParaRPr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308304" y="843558"/>
            <a:ext cx="414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7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Oval 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Oval 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矩形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文本框 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3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文本框 5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5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Straight Connector 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Straight Connector 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菱形 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6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1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2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6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6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6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8"/>
</p:tagLst>
</file>

<file path=ppt/theme/theme1.xml><?xml version="1.0" encoding="utf-8"?>
<a:theme xmlns:a="http://schemas.openxmlformats.org/drawingml/2006/main" name="封面&amp;尾页">
  <a:themeElements>
    <a:clrScheme name="韵达PPT模板配色">
      <a:dk1>
        <a:srgbClr val="161616"/>
      </a:dk1>
      <a:lt1>
        <a:srgbClr val="FFFFFF"/>
      </a:lt1>
      <a:dk2>
        <a:srgbClr val="F9BE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目录版式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内容版式1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内容版式2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854</Words>
  <Application>Microsoft Office PowerPoint</Application>
  <PresentationFormat>全屏显示(16:9)</PresentationFormat>
  <Paragraphs>124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Adobe Gothic Std B</vt:lpstr>
      <vt:lpstr>GungsuhChe</vt:lpstr>
      <vt:lpstr>Microsoft YaHei UI</vt:lpstr>
      <vt:lpstr>方正北魏楷书简体</vt:lpstr>
      <vt:lpstr>黑体</vt:lpstr>
      <vt:lpstr>华文隶书</vt:lpstr>
      <vt:lpstr>华文细黑</vt:lpstr>
      <vt:lpstr>华文中宋</vt:lpstr>
      <vt:lpstr>楷体_GB2312</vt:lpstr>
      <vt:lpstr>隶书</vt:lpstr>
      <vt:lpstr>宋体</vt:lpstr>
      <vt:lpstr>微软雅黑</vt:lpstr>
      <vt:lpstr>长城行楷体</vt:lpstr>
      <vt:lpstr>Arial</vt:lpstr>
      <vt:lpstr>Berlin Sans FB Demi</vt:lpstr>
      <vt:lpstr>Calibri</vt:lpstr>
      <vt:lpstr>Impact</vt:lpstr>
      <vt:lpstr>Verdana</vt:lpstr>
      <vt:lpstr>Wingdings</vt:lpstr>
      <vt:lpstr>封面&amp;尾页</vt:lpstr>
      <vt:lpstr>目录版式</vt:lpstr>
      <vt:lpstr>内容版式1</vt:lpstr>
      <vt:lpstr>内容版式2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黄光辉</dc:creator>
  <cp:lastModifiedBy>Administrator</cp:lastModifiedBy>
  <cp:revision>430</cp:revision>
  <dcterms:modified xsi:type="dcterms:W3CDTF">2016-10-12T09:50:30Z</dcterms:modified>
</cp:coreProperties>
</file>